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256" r:id="rId2"/>
    <p:sldId id="257" r:id="rId3"/>
    <p:sldId id="258" r:id="rId4"/>
    <p:sldId id="259" r:id="rId5"/>
    <p:sldId id="260" r:id="rId6"/>
    <p:sldId id="261" r:id="rId7"/>
    <p:sldId id="262" r:id="rId8"/>
    <p:sldId id="266" r:id="rId9"/>
    <p:sldId id="263" r:id="rId10"/>
    <p:sldId id="264" r:id="rId11"/>
    <p:sldId id="269" r:id="rId12"/>
    <p:sldId id="265" r:id="rId13"/>
    <p:sldId id="270" r:id="rId14"/>
    <p:sldId id="271" r:id="rId15"/>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94660"/>
  </p:normalViewPr>
  <p:slideViewPr>
    <p:cSldViewPr>
      <p:cViewPr varScale="1">
        <p:scale>
          <a:sx n="82" d="100"/>
          <a:sy n="82" d="100"/>
        </p:scale>
        <p:origin x="557" y="5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091"/>
          </a:xfrm>
          <a:prstGeom prst="rect">
            <a:avLst/>
          </a:prstGeom>
        </p:spPr>
        <p:txBody>
          <a:bodyPr vert="horz" lIns="91440" tIns="45720" rIns="91440" bIns="45720" rtlCol="0"/>
          <a:lstStyle>
            <a:lvl1pPr algn="l">
              <a:defRPr sz="900"/>
            </a:lvl1pPr>
          </a:lstStyle>
          <a:p>
            <a:endParaRPr lang="en-US"/>
          </a:p>
        </p:txBody>
      </p:sp>
      <p:sp>
        <p:nvSpPr>
          <p:cNvPr id="3" name="Date Placeholder 2"/>
          <p:cNvSpPr>
            <a:spLocks noGrp="1"/>
          </p:cNvSpPr>
          <p:nvPr>
            <p:ph type="dt" sz="quarter" idx="1"/>
          </p:nvPr>
        </p:nvSpPr>
        <p:spPr>
          <a:xfrm>
            <a:off x="6905979" y="0"/>
            <a:ext cx="5283200" cy="344091"/>
          </a:xfrm>
          <a:prstGeom prst="rect">
            <a:avLst/>
          </a:prstGeom>
        </p:spPr>
        <p:txBody>
          <a:bodyPr vert="horz" lIns="91440" tIns="45720" rIns="91440" bIns="45720" rtlCol="0"/>
          <a:lstStyle>
            <a:lvl1pPr algn="r">
              <a:defRPr sz="900"/>
            </a:lvl1pPr>
          </a:lstStyle>
          <a:p>
            <a:fld id="{696C064A-D61B-4B21-B757-51A9B82445B8}" type="datetimeFigureOut">
              <a:rPr lang="en-US" smtClean="0"/>
              <a:t>4/27/2024</a:t>
            </a:fld>
            <a:endParaRPr lang="en-US"/>
          </a:p>
        </p:txBody>
      </p:sp>
      <p:sp>
        <p:nvSpPr>
          <p:cNvPr id="4" name="Footer Placeholder 3"/>
          <p:cNvSpPr>
            <a:spLocks noGrp="1"/>
          </p:cNvSpPr>
          <p:nvPr>
            <p:ph type="ftr" sz="quarter" idx="2"/>
          </p:nvPr>
        </p:nvSpPr>
        <p:spPr>
          <a:xfrm>
            <a:off x="0" y="6513910"/>
            <a:ext cx="5283200" cy="344090"/>
          </a:xfrm>
          <a:prstGeom prst="rect">
            <a:avLst/>
          </a:prstGeom>
        </p:spPr>
        <p:txBody>
          <a:bodyPr vert="horz" lIns="91440" tIns="45720" rIns="91440" bIns="45720" rtlCol="0" anchor="b"/>
          <a:lstStyle>
            <a:lvl1pPr algn="l">
              <a:defRPr sz="900"/>
            </a:lvl1pPr>
          </a:lstStyle>
          <a:p>
            <a:endParaRPr lang="en-US"/>
          </a:p>
        </p:txBody>
      </p:sp>
      <p:sp>
        <p:nvSpPr>
          <p:cNvPr id="5" name="Slide Number Placeholder 4"/>
          <p:cNvSpPr>
            <a:spLocks noGrp="1"/>
          </p:cNvSpPr>
          <p:nvPr>
            <p:ph type="sldNum" sz="quarter" idx="3"/>
          </p:nvPr>
        </p:nvSpPr>
        <p:spPr>
          <a:xfrm>
            <a:off x="6905979" y="6513910"/>
            <a:ext cx="5283200" cy="344090"/>
          </a:xfrm>
          <a:prstGeom prst="rect">
            <a:avLst/>
          </a:prstGeom>
        </p:spPr>
        <p:txBody>
          <a:bodyPr vert="horz" lIns="91440" tIns="45720" rIns="91440" bIns="45720" rtlCol="0" anchor="b"/>
          <a:lstStyle>
            <a:lvl1pPr algn="r">
              <a:defRPr sz="9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png>
</file>

<file path=ppt/media/image14.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979" y="0"/>
            <a:ext cx="5283200" cy="344091"/>
          </a:xfrm>
          <a:prstGeom prst="rect">
            <a:avLst/>
          </a:prstGeom>
        </p:spPr>
        <p:txBody>
          <a:bodyPr vert="horz" lIns="91440" tIns="45720" rIns="91440" bIns="45720" rtlCol="0"/>
          <a:lstStyle>
            <a:lvl1pPr algn="r">
              <a:defRPr sz="1200"/>
            </a:lvl1pPr>
          </a:lstStyle>
          <a:p>
            <a:fld id="{3EFD42F7-718C-4B98-AAEC-167E6DDD60A7}" type="datetimeFigureOut">
              <a:rPr lang="en-US" smtClean="0"/>
              <a:t>4/27/2024</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52832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979" y="6513910"/>
            <a:ext cx="5283200" cy="344090"/>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739775" y="291147"/>
            <a:ext cx="3304540" cy="758190"/>
          </a:xfrm>
          <a:prstGeom prst="rect">
            <a:avLst/>
          </a:prstGeom>
        </p:spPr>
        <p:txBody>
          <a:bodyPr wrap="square" lIns="0" tIns="0" rIns="0" bIns="0">
            <a:spAutoFit/>
          </a:bodyPr>
          <a:lstStyle>
            <a:lvl1pPr>
              <a:defRPr sz="480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558165" y="385444"/>
            <a:ext cx="9764395" cy="1122362"/>
          </a:xfrm>
          <a:prstGeom prst="rect">
            <a:avLst/>
          </a:prstGeom>
        </p:spPr>
        <p:txBody>
          <a:bodyPr wrap="square" lIns="0" tIns="0" rIns="0" bIns="0">
            <a:spAutoFit/>
          </a:bodyPr>
          <a:lstStyle>
            <a:lvl1pPr>
              <a:defRPr sz="480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4/27/2024</a:t>
            </a:fld>
            <a:endParaRPr lang="en-US"/>
          </a:p>
        </p:txBody>
      </p:sp>
      <p:sp>
        <p:nvSpPr>
          <p:cNvPr id="6" name="Holder 6"/>
          <p:cNvSpPr>
            <a:spLocks noGrp="1"/>
          </p:cNvSpPr>
          <p:nvPr>
            <p:ph type="sldNum" sz="quarter" idx="7"/>
          </p:nvPr>
        </p:nvSpPr>
        <p:spPr>
          <a:xfrm>
            <a:off x="11277218" y="6473337"/>
            <a:ext cx="241300" cy="191770"/>
          </a:xfrm>
          <a:prstGeom prst="rect">
            <a:avLst/>
          </a:prstGeom>
        </p:spPr>
        <p:txBody>
          <a:bodyPr wrap="square" lIns="0" tIns="0" rIns="0" bIns="0">
            <a:spAutoFit/>
          </a:bodyPr>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50" dirty="0"/>
              <a:t>‹#›</a:t>
            </a:fld>
            <a:endParaRPr spc="-5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2819400" y="1104900"/>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429000" y="5410200"/>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p:nvPr/>
        </p:nvSpPr>
        <p:spPr>
          <a:xfrm>
            <a:off x="4716780" y="1600200"/>
            <a:ext cx="5276215" cy="1543685"/>
          </a:xfrm>
          <a:prstGeom prst="rect">
            <a:avLst/>
          </a:prstGeom>
        </p:spPr>
        <p:txBody>
          <a:bodyPr vert="horz" wrap="square" lIns="0" tIns="16510" rIns="0" bIns="0" rtlCol="0">
            <a:spAutoFit/>
          </a:bodyPr>
          <a:lstStyle/>
          <a:p>
            <a:pPr marL="12700">
              <a:lnSpc>
                <a:spcPct val="100000"/>
              </a:lnSpc>
              <a:spcBef>
                <a:spcPts val="130"/>
              </a:spcBef>
            </a:pPr>
            <a:r>
              <a:rPr lang="en-IN" altLang="" sz="2400" dirty="0" err="1">
                <a:latin typeface="Trebuchet MS" panose="020B0603020202020204"/>
                <a:cs typeface="Trebuchet MS" panose="020B0603020202020204"/>
              </a:rPr>
              <a:t>Karthi</a:t>
            </a:r>
            <a:r>
              <a:rPr lang="en-IN" altLang="" sz="2400" dirty="0">
                <a:latin typeface="Trebuchet MS" panose="020B0603020202020204"/>
                <a:cs typeface="Trebuchet MS" panose="020B0603020202020204"/>
              </a:rPr>
              <a:t> M (2021503514)</a:t>
            </a:r>
          </a:p>
          <a:p>
            <a:pPr marL="12700">
              <a:lnSpc>
                <a:spcPct val="100000"/>
              </a:lnSpc>
              <a:spcBef>
                <a:spcPts val="130"/>
              </a:spcBef>
            </a:pPr>
            <a:r>
              <a:rPr lang="en-IN" altLang="" sz="2400" dirty="0">
                <a:latin typeface="Trebuchet MS" panose="020B0603020202020204"/>
                <a:cs typeface="Trebuchet MS" panose="020B0603020202020204"/>
              </a:rPr>
              <a:t>Department of Computer Technology</a:t>
            </a:r>
          </a:p>
          <a:p>
            <a:pPr marL="12700">
              <a:lnSpc>
                <a:spcPct val="100000"/>
              </a:lnSpc>
              <a:spcBef>
                <a:spcPts val="130"/>
              </a:spcBef>
            </a:pPr>
            <a:r>
              <a:rPr lang="en-IN" altLang="" sz="2400" dirty="0">
                <a:latin typeface="Trebuchet MS" panose="020B0603020202020204"/>
                <a:cs typeface="Trebuchet MS" panose="020B0603020202020204"/>
              </a:rPr>
              <a:t>Madras Institute of Technology</a:t>
            </a:r>
          </a:p>
          <a:p>
            <a:pPr marL="12700">
              <a:lnSpc>
                <a:spcPct val="100000"/>
              </a:lnSpc>
              <a:spcBef>
                <a:spcPts val="130"/>
              </a:spcBef>
            </a:pPr>
            <a:r>
              <a:rPr lang="en-IN" altLang="" sz="2400" dirty="0">
                <a:latin typeface="Trebuchet MS" panose="020B0603020202020204"/>
                <a:cs typeface="Trebuchet MS" panose="020B0603020202020204"/>
              </a:rPr>
              <a:t>Anna University, Zone - IV</a:t>
            </a:r>
          </a:p>
        </p:txBody>
      </p:sp>
      <p:sp>
        <p:nvSpPr>
          <p:cNvPr id="8" name="object 8"/>
          <p:cNvSpPr txBox="1"/>
          <p:nvPr/>
        </p:nvSpPr>
        <p:spPr>
          <a:xfrm>
            <a:off x="4724400" y="3352800"/>
            <a:ext cx="2757170" cy="504825"/>
          </a:xfrm>
          <a:prstGeom prst="rect">
            <a:avLst/>
          </a:prstGeom>
        </p:spPr>
        <p:txBody>
          <a:bodyPr vert="horz" wrap="square" lIns="0" tIns="12700" rIns="0" bIns="0" rtlCol="0">
            <a:spAutoFit/>
          </a:bodyPr>
          <a:lstStyle/>
          <a:p>
            <a:pPr marL="12700">
              <a:lnSpc>
                <a:spcPct val="100000"/>
              </a:lnSpc>
              <a:spcBef>
                <a:spcPts val="100"/>
              </a:spcBef>
            </a:pPr>
            <a:r>
              <a:rPr sz="3200" b="1" dirty="0">
                <a:solidFill>
                  <a:srgbClr val="2D936B"/>
                </a:solidFill>
                <a:latin typeface="Trebuchet MS" panose="020B0603020202020204"/>
                <a:cs typeface="Trebuchet MS" panose="020B0603020202020204"/>
              </a:rPr>
              <a:t>Final</a:t>
            </a:r>
            <a:r>
              <a:rPr sz="3200" b="1" spc="-40" dirty="0">
                <a:solidFill>
                  <a:srgbClr val="2D936B"/>
                </a:solidFill>
                <a:latin typeface="Trebuchet MS" panose="020B0603020202020204"/>
                <a:cs typeface="Trebuchet MS" panose="020B0603020202020204"/>
              </a:rPr>
              <a:t> </a:t>
            </a:r>
            <a:r>
              <a:rPr sz="3200" b="1" spc="-10" dirty="0">
                <a:solidFill>
                  <a:srgbClr val="2D936B"/>
                </a:solidFill>
                <a:latin typeface="Trebuchet MS" panose="020B0603020202020204"/>
                <a:cs typeface="Trebuchet MS" panose="020B0603020202020204"/>
              </a:rPr>
              <a:t>Project</a:t>
            </a:r>
          </a:p>
        </p:txBody>
      </p:sp>
      <p:pic>
        <p:nvPicPr>
          <p:cNvPr id="9" name="object 9"/>
          <p:cNvPicPr/>
          <p:nvPr/>
        </p:nvPicPr>
        <p:blipFill>
          <a:blip r:embed="rId2" cstate="print"/>
          <a:stretch>
            <a:fillRect/>
          </a:stretch>
        </p:blipFill>
        <p:spPr>
          <a:xfrm>
            <a:off x="676275" y="6467475"/>
            <a:ext cx="2143125" cy="200025"/>
          </a:xfrm>
          <a:prstGeom prst="rect">
            <a:avLst/>
          </a:prstGeom>
        </p:spPr>
      </p:pic>
      <p:sp>
        <p:nvSpPr>
          <p:cNvPr id="10" name="object 10"/>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1</a:t>
            </a:fld>
            <a:endParaRPr spc="-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10</a:t>
            </a:fld>
            <a:endParaRPr spc="-25" dirty="0"/>
          </a:p>
        </p:txBody>
      </p:sp>
      <p:sp>
        <p:nvSpPr>
          <p:cNvPr id="8" name="object 8"/>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spc="-10" dirty="0"/>
              <a:t>MODELLING</a:t>
            </a:r>
          </a:p>
        </p:txBody>
      </p:sp>
      <p:sp>
        <p:nvSpPr>
          <p:cNvPr id="14" name="Text Box 13"/>
          <p:cNvSpPr txBox="1"/>
          <p:nvPr/>
        </p:nvSpPr>
        <p:spPr>
          <a:xfrm>
            <a:off x="715010" y="1507490"/>
            <a:ext cx="8638540" cy="5077460"/>
          </a:xfrm>
          <a:prstGeom prst="rect">
            <a:avLst/>
          </a:prstGeom>
          <a:noFill/>
        </p:spPr>
        <p:txBody>
          <a:bodyPr wrap="square" rtlCol="0">
            <a:spAutoFit/>
          </a:bodyPr>
          <a:lstStyle/>
          <a:p>
            <a:r>
              <a:rPr lang="en-US"/>
              <a:t>The project utilizes several frameworks and libraries for various tasks in deep learning and data preprocessing. Here's a list of frameworks and libraries used:</a:t>
            </a:r>
          </a:p>
          <a:p>
            <a:endParaRPr lang="en-US"/>
          </a:p>
          <a:p>
            <a:r>
              <a:rPr lang="en-US" b="0" i="1" u="none"/>
              <a:t>1. </a:t>
            </a:r>
            <a:r>
              <a:rPr lang="en-US" b="0" i="1" u="sng"/>
              <a:t>TensorFlow:</a:t>
            </a:r>
            <a:r>
              <a:rPr lang="en-US"/>
              <a:t> TensorFlow is a powerful open-source machine learning library developed by Google. It's widely used for building and training deep learning models, including convolutional neural networks (CNNs) for image classification.</a:t>
            </a:r>
          </a:p>
          <a:p>
            <a:endParaRPr lang="en-US"/>
          </a:p>
          <a:p>
            <a:r>
              <a:rPr lang="en-US"/>
              <a:t>2. </a:t>
            </a:r>
            <a:r>
              <a:rPr lang="en-US" i="1" u="sng"/>
              <a:t>Keras:</a:t>
            </a:r>
            <a:r>
              <a:rPr lang="en-US"/>
              <a:t> Keras is a high-level neural networks API written in Python and compatible with TensorFlow. It provides a user-friendly interface for building and training deep learning models, making it easier to prototype and experiment with different architectures.</a:t>
            </a:r>
          </a:p>
          <a:p>
            <a:endParaRPr lang="en-US"/>
          </a:p>
          <a:p>
            <a:r>
              <a:rPr lang="en-US"/>
              <a:t>3. </a:t>
            </a:r>
            <a:r>
              <a:rPr lang="en-US" i="1" u="sng"/>
              <a:t>NumPy:</a:t>
            </a:r>
            <a:r>
              <a:rPr lang="en-US"/>
              <a:t> NumPy is a fundamental package for scientific computing with Python. It provides support for multi-dimensional arrays and matrices, along with a collection of mathematical functions to operate on these arrays, making it essential for data manipulation and numerical computations.</a:t>
            </a:r>
          </a:p>
          <a:p>
            <a:endParaRPr lang="en-US"/>
          </a:p>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11</a:t>
            </a:fld>
            <a:endParaRPr spc="-25" dirty="0"/>
          </a:p>
        </p:txBody>
      </p:sp>
      <p:sp>
        <p:nvSpPr>
          <p:cNvPr id="8" name="object 8"/>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spc="-10" dirty="0"/>
              <a:t>MODELLING</a:t>
            </a:r>
          </a:p>
        </p:txBody>
      </p:sp>
      <p:sp>
        <p:nvSpPr>
          <p:cNvPr id="14" name="Text Box 13"/>
          <p:cNvSpPr txBox="1"/>
          <p:nvPr/>
        </p:nvSpPr>
        <p:spPr>
          <a:xfrm>
            <a:off x="533400" y="1386840"/>
            <a:ext cx="8638540" cy="5354320"/>
          </a:xfrm>
          <a:prstGeom prst="rect">
            <a:avLst/>
          </a:prstGeom>
          <a:noFill/>
        </p:spPr>
        <p:txBody>
          <a:bodyPr wrap="square" rtlCol="0">
            <a:spAutoFit/>
          </a:bodyPr>
          <a:lstStyle/>
          <a:p>
            <a:r>
              <a:rPr lang="en-US">
                <a:sym typeface="+mn-ea"/>
              </a:rPr>
              <a:t>4. </a:t>
            </a:r>
            <a:r>
              <a:rPr lang="en-US" i="1" u="sng">
                <a:sym typeface="+mn-ea"/>
              </a:rPr>
              <a:t>Pandas:</a:t>
            </a:r>
            <a:r>
              <a:rPr lang="en-US">
                <a:sym typeface="+mn-ea"/>
              </a:rPr>
              <a:t> Pandas is a fast, powerful, and flexible open-source data analysis and manipulation library built on top of NumPy. It provides data structures like DataFrame for handling structured data and tools for data cleaning, reshaping, and analysis.</a:t>
            </a:r>
            <a:endParaRPr lang="en-US"/>
          </a:p>
          <a:p>
            <a:endParaRPr lang="en-US"/>
          </a:p>
          <a:p>
            <a:r>
              <a:rPr lang="en-US">
                <a:sym typeface="+mn-ea"/>
              </a:rPr>
              <a:t>5. </a:t>
            </a:r>
            <a:r>
              <a:rPr lang="en-US" i="1" u="sng">
                <a:sym typeface="+mn-ea"/>
              </a:rPr>
              <a:t>Matplotlib:</a:t>
            </a:r>
            <a:r>
              <a:rPr lang="en-US">
                <a:sym typeface="+mn-ea"/>
              </a:rPr>
              <a:t> Matplotlib is a comprehensive library for creating static, animated, and interactive visualizations in Python. It's commonly used for plotting graphs, histograms, scatter plots, etc., to visualize data and model performance.</a:t>
            </a:r>
            <a:endParaRPr lang="en-US"/>
          </a:p>
          <a:p>
            <a:endParaRPr lang="en-US"/>
          </a:p>
          <a:p>
            <a:r>
              <a:rPr lang="en-US">
                <a:sym typeface="+mn-ea"/>
              </a:rPr>
              <a:t>6. </a:t>
            </a:r>
            <a:r>
              <a:rPr lang="en-US" i="1" u="sng">
                <a:sym typeface="+mn-ea"/>
              </a:rPr>
              <a:t>Plotly Express:</a:t>
            </a:r>
            <a:r>
              <a:rPr lang="en-US">
                <a:sym typeface="+mn-ea"/>
              </a:rPr>
              <a:t> Plotly Express is a high-level interface for creating expressive and interactive visualizations using Plotly. It provides easy-to-use functions for generating various types of plots, including pie charts, line plots, scatter plots, etc.</a:t>
            </a:r>
            <a:endParaRPr lang="en-US"/>
          </a:p>
          <a:p>
            <a:endParaRPr lang="en-US"/>
          </a:p>
          <a:p>
            <a:r>
              <a:rPr lang="en-US">
                <a:sym typeface="+mn-ea"/>
              </a:rPr>
              <a:t>7. </a:t>
            </a:r>
            <a:r>
              <a:rPr lang="en-US" i="1" u="sng">
                <a:sym typeface="+mn-ea"/>
              </a:rPr>
              <a:t>SciPy:</a:t>
            </a:r>
            <a:r>
              <a:rPr lang="en-US">
                <a:sym typeface="+mn-ea"/>
              </a:rPr>
              <a:t> SciPy is a library used for scientific and technical computing in Python. It provides modules for optimization, integration, interpolation, linear algebra, and more, making it useful for various numerical computations and statistical analysis.</a:t>
            </a:r>
            <a:endParaRPr lang="en-US"/>
          </a:p>
          <a:p>
            <a:endParaRPr lang="en-US"/>
          </a:p>
          <a:p>
            <a:r>
              <a:rPr lang="en-US">
                <a:sym typeface="+mn-ea"/>
              </a:rPr>
              <a:t>These frameworks and libraries collectively provide a robust ecosystem for building, training, and analyzing deep learning models for image classification tasks.</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7" name="object 7"/>
          <p:cNvSpPr txBox="1">
            <a:spLocks noGrp="1"/>
          </p:cNvSpPr>
          <p:nvPr>
            <p:ph type="title"/>
          </p:nvPr>
        </p:nvSpPr>
        <p:spPr>
          <a:prstGeom prst="rect">
            <a:avLst/>
          </a:prstGeom>
        </p:spPr>
        <p:txBody>
          <a:bodyPr vert="horz" wrap="square" lIns="0" tIns="13335" rIns="0" bIns="0" rtlCol="0">
            <a:spAutoFit/>
          </a:bodyPr>
          <a:lstStyle/>
          <a:p>
            <a:pPr marL="209550">
              <a:lnSpc>
                <a:spcPct val="100000"/>
              </a:lnSpc>
              <a:spcBef>
                <a:spcPts val="105"/>
              </a:spcBef>
            </a:pPr>
            <a:r>
              <a:rPr spc="-60" dirty="0"/>
              <a:t>RESULTS</a:t>
            </a: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12</a:t>
            </a:fld>
            <a:endParaRPr spc="-25" dirty="0"/>
          </a:p>
        </p:txBody>
      </p:sp>
      <p:pic>
        <p:nvPicPr>
          <p:cNvPr id="6" name="Picture 5">
            <a:extLst>
              <a:ext uri="{FF2B5EF4-FFF2-40B4-BE49-F238E27FC236}">
                <a16:creationId xmlns:a16="http://schemas.microsoft.com/office/drawing/2014/main" id="{DBA018CF-C1CE-5260-6D23-4F74D913F03E}"/>
              </a:ext>
            </a:extLst>
          </p:cNvPr>
          <p:cNvPicPr>
            <a:picLocks noChangeAspect="1"/>
          </p:cNvPicPr>
          <p:nvPr/>
        </p:nvPicPr>
        <p:blipFill>
          <a:blip r:embed="rId2"/>
          <a:stretch>
            <a:fillRect/>
          </a:stretch>
        </p:blipFill>
        <p:spPr>
          <a:xfrm>
            <a:off x="675519" y="1981199"/>
            <a:ext cx="8087481" cy="382250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7" name="object 7"/>
          <p:cNvSpPr txBox="1">
            <a:spLocks noGrp="1"/>
          </p:cNvSpPr>
          <p:nvPr>
            <p:ph type="title"/>
          </p:nvPr>
        </p:nvSpPr>
        <p:spPr>
          <a:prstGeom prst="rect">
            <a:avLst/>
          </a:prstGeom>
        </p:spPr>
        <p:txBody>
          <a:bodyPr vert="horz" wrap="square" lIns="0" tIns="13335" rIns="0" bIns="0" rtlCol="0">
            <a:spAutoFit/>
          </a:bodyPr>
          <a:lstStyle/>
          <a:p>
            <a:pPr marL="209550">
              <a:lnSpc>
                <a:spcPct val="100000"/>
              </a:lnSpc>
              <a:spcBef>
                <a:spcPts val="105"/>
              </a:spcBef>
            </a:pPr>
            <a:r>
              <a:rPr spc="-60" dirty="0"/>
              <a:t>RESULTS</a:t>
            </a: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13</a:t>
            </a:fld>
            <a:endParaRPr spc="-25" dirty="0"/>
          </a:p>
        </p:txBody>
      </p:sp>
      <p:pic>
        <p:nvPicPr>
          <p:cNvPr id="8" name="Picture 7">
            <a:extLst>
              <a:ext uri="{FF2B5EF4-FFF2-40B4-BE49-F238E27FC236}">
                <a16:creationId xmlns:a16="http://schemas.microsoft.com/office/drawing/2014/main" id="{E2814F47-22E8-A87F-CE44-EFDEF6737E59}"/>
              </a:ext>
            </a:extLst>
          </p:cNvPr>
          <p:cNvPicPr>
            <a:picLocks noChangeAspect="1"/>
          </p:cNvPicPr>
          <p:nvPr/>
        </p:nvPicPr>
        <p:blipFill>
          <a:blip r:embed="rId2"/>
          <a:stretch>
            <a:fillRect/>
          </a:stretch>
        </p:blipFill>
        <p:spPr>
          <a:xfrm>
            <a:off x="304800" y="1981585"/>
            <a:ext cx="11734800" cy="334289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15055" y="2667317"/>
            <a:ext cx="3304540" cy="738505"/>
          </a:xfrm>
        </p:spPr>
        <p:txBody>
          <a:bodyPr/>
          <a:lstStyle/>
          <a:p>
            <a:r>
              <a:rPr lang="en-IN" altLang="en-US"/>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prstGeom prst="rect">
            <a:avLst/>
          </a:prstGeom>
        </p:spPr>
        <p:txBody>
          <a:bodyPr vert="horz" wrap="square" lIns="0" tIns="460692" rIns="0" bIns="0" rtlCol="0">
            <a:spAutoFit/>
          </a:bodyPr>
          <a:lstStyle/>
          <a:p>
            <a:pPr marL="193675">
              <a:lnSpc>
                <a:spcPct val="100000"/>
              </a:lnSpc>
              <a:spcBef>
                <a:spcPts val="130"/>
              </a:spcBef>
            </a:pPr>
            <a:r>
              <a:rPr sz="4250" dirty="0"/>
              <a:t>PROJECT</a:t>
            </a:r>
            <a:r>
              <a:rPr sz="4250" spc="-90" dirty="0"/>
              <a:t> </a:t>
            </a:r>
            <a:r>
              <a:rPr sz="4250" spc="-10"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1" name="object 21"/>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2</a:t>
            </a:fld>
            <a:endParaRPr spc="-50" dirty="0"/>
          </a:p>
        </p:txBody>
      </p:sp>
      <p:sp>
        <p:nvSpPr>
          <p:cNvPr id="23" name="object 8"/>
          <p:cNvSpPr txBox="1"/>
          <p:nvPr/>
        </p:nvSpPr>
        <p:spPr>
          <a:xfrm>
            <a:off x="762000" y="1828800"/>
            <a:ext cx="6403975" cy="505267"/>
          </a:xfrm>
          <a:prstGeom prst="rect">
            <a:avLst/>
          </a:prstGeom>
        </p:spPr>
        <p:txBody>
          <a:bodyPr vert="horz" wrap="square" lIns="0" tIns="12700" rIns="0" bIns="0" rtlCol="0">
            <a:spAutoFit/>
          </a:bodyPr>
          <a:lstStyle/>
          <a:p>
            <a:pPr marL="12700">
              <a:lnSpc>
                <a:spcPct val="100000"/>
              </a:lnSpc>
              <a:spcBef>
                <a:spcPts val="100"/>
              </a:spcBef>
            </a:pPr>
            <a:r>
              <a:rPr lang="en-IN" altLang="" sz="3200" b="1" spc="-10" dirty="0">
                <a:solidFill>
                  <a:srgbClr val="2D936B"/>
                </a:solidFill>
                <a:latin typeface="Trebuchet MS" panose="020B0603020202020204"/>
                <a:cs typeface="Trebuchet MS" panose="020B0603020202020204"/>
              </a:rPr>
              <a:t>Style Transfer using CNN</a:t>
            </a:r>
          </a:p>
        </p:txBody>
      </p:sp>
      <p:pic>
        <p:nvPicPr>
          <p:cNvPr id="28" name="Picture 27">
            <a:extLst>
              <a:ext uri="{FF2B5EF4-FFF2-40B4-BE49-F238E27FC236}">
                <a16:creationId xmlns:a16="http://schemas.microsoft.com/office/drawing/2014/main" id="{7B1D6DEF-8BBC-AA46-A97C-6EF185E1D3CF}"/>
              </a:ext>
            </a:extLst>
          </p:cNvPr>
          <p:cNvPicPr>
            <a:picLocks noChangeAspect="1"/>
          </p:cNvPicPr>
          <p:nvPr/>
        </p:nvPicPr>
        <p:blipFill>
          <a:blip r:embed="rId4"/>
          <a:stretch>
            <a:fillRect/>
          </a:stretch>
        </p:blipFill>
        <p:spPr>
          <a:xfrm>
            <a:off x="1200420" y="4556993"/>
            <a:ext cx="1741372" cy="1754037"/>
          </a:xfrm>
          <a:prstGeom prst="rect">
            <a:avLst/>
          </a:prstGeom>
        </p:spPr>
      </p:pic>
      <p:sp>
        <p:nvSpPr>
          <p:cNvPr id="29" name="Rectangle 28">
            <a:extLst>
              <a:ext uri="{FF2B5EF4-FFF2-40B4-BE49-F238E27FC236}">
                <a16:creationId xmlns:a16="http://schemas.microsoft.com/office/drawing/2014/main" id="{2C08C8C1-0284-A662-DAD4-DD516F2F52C9}"/>
              </a:ext>
            </a:extLst>
          </p:cNvPr>
          <p:cNvSpPr/>
          <p:nvPr/>
        </p:nvSpPr>
        <p:spPr>
          <a:xfrm>
            <a:off x="4104427" y="3771679"/>
            <a:ext cx="1962150" cy="8382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CNN</a:t>
            </a:r>
          </a:p>
        </p:txBody>
      </p:sp>
      <p:cxnSp>
        <p:nvCxnSpPr>
          <p:cNvPr id="36" name="Straight Arrow Connector 35">
            <a:extLst>
              <a:ext uri="{FF2B5EF4-FFF2-40B4-BE49-F238E27FC236}">
                <a16:creationId xmlns:a16="http://schemas.microsoft.com/office/drawing/2014/main" id="{279D8F6B-9CCC-D588-FC18-5E278A443911}"/>
              </a:ext>
            </a:extLst>
          </p:cNvPr>
          <p:cNvCxnSpPr>
            <a:cxnSpLocks/>
            <a:stCxn id="28" idx="3"/>
            <a:endCxn id="29" idx="2"/>
          </p:cNvCxnSpPr>
          <p:nvPr/>
        </p:nvCxnSpPr>
        <p:spPr>
          <a:xfrm flipV="1">
            <a:off x="2941792" y="4609879"/>
            <a:ext cx="2143710" cy="8241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F603823-658C-C865-0B9B-569C6E8E0C34}"/>
              </a:ext>
            </a:extLst>
          </p:cNvPr>
          <p:cNvCxnSpPr>
            <a:cxnSpLocks/>
            <a:stCxn id="29" idx="3"/>
            <a:endCxn id="41" idx="1"/>
          </p:cNvCxnSpPr>
          <p:nvPr/>
        </p:nvCxnSpPr>
        <p:spPr>
          <a:xfrm>
            <a:off x="6066577" y="4190779"/>
            <a:ext cx="83156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5755FDAC-2F15-6EEB-9969-2EC4CB4B5FD3}"/>
              </a:ext>
            </a:extLst>
          </p:cNvPr>
          <p:cNvPicPr>
            <a:picLocks noChangeAspect="1"/>
          </p:cNvPicPr>
          <p:nvPr/>
        </p:nvPicPr>
        <p:blipFill>
          <a:blip r:embed="rId5"/>
          <a:stretch>
            <a:fillRect/>
          </a:stretch>
        </p:blipFill>
        <p:spPr>
          <a:xfrm>
            <a:off x="1195762" y="2619154"/>
            <a:ext cx="1718040" cy="1619692"/>
          </a:xfrm>
          <a:prstGeom prst="rect">
            <a:avLst/>
          </a:prstGeom>
        </p:spPr>
      </p:pic>
      <p:cxnSp>
        <p:nvCxnSpPr>
          <p:cNvPr id="34" name="Straight Arrow Connector 33">
            <a:extLst>
              <a:ext uri="{FF2B5EF4-FFF2-40B4-BE49-F238E27FC236}">
                <a16:creationId xmlns:a16="http://schemas.microsoft.com/office/drawing/2014/main" id="{B100A456-F60D-1EDE-BAD9-0D45A585E6F0}"/>
              </a:ext>
            </a:extLst>
          </p:cNvPr>
          <p:cNvCxnSpPr>
            <a:cxnSpLocks/>
            <a:stCxn id="24" idx="3"/>
            <a:endCxn id="29" idx="0"/>
          </p:cNvCxnSpPr>
          <p:nvPr/>
        </p:nvCxnSpPr>
        <p:spPr>
          <a:xfrm>
            <a:off x="2913802" y="3429000"/>
            <a:ext cx="2171700" cy="3426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1" name="Picture 40">
            <a:extLst>
              <a:ext uri="{FF2B5EF4-FFF2-40B4-BE49-F238E27FC236}">
                <a16:creationId xmlns:a16="http://schemas.microsoft.com/office/drawing/2014/main" id="{1793FB35-1A3F-29C9-637A-56CDE37E0E20}"/>
              </a:ext>
            </a:extLst>
          </p:cNvPr>
          <p:cNvPicPr>
            <a:picLocks noChangeAspect="1"/>
          </p:cNvPicPr>
          <p:nvPr/>
        </p:nvPicPr>
        <p:blipFill>
          <a:blip r:embed="rId6"/>
          <a:stretch>
            <a:fillRect/>
          </a:stretch>
        </p:blipFill>
        <p:spPr>
          <a:xfrm>
            <a:off x="6898143" y="3307861"/>
            <a:ext cx="1643420" cy="176583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lum bright="6000"/>
            </a:blip>
            <a:stretch>
              <a:fillRect/>
            </a:stretch>
          </p:blipFill>
          <p:spPr>
            <a:xfrm>
              <a:off x="466725" y="6410325"/>
              <a:ext cx="3705225" cy="295275"/>
            </a:xfrm>
            <a:prstGeom prst="rect">
              <a:avLst/>
            </a:prstGeom>
          </p:spPr>
        </p:pic>
        <p:pic>
          <p:nvPicPr>
            <p:cNvPr id="20" name="object 20"/>
            <p:cNvPicPr/>
            <p:nvPr/>
          </p:nvPicPr>
          <p:blipFill>
            <a:blip r:embed="rId4" cstate="print">
              <a:lum bright="6000"/>
            </a:blip>
            <a:stretch>
              <a:fillRect/>
            </a:stretch>
          </p:blipFill>
          <p:spPr>
            <a:xfrm>
              <a:off x="47625" y="3819523"/>
              <a:ext cx="1733550" cy="3009898"/>
            </a:xfrm>
            <a:prstGeom prst="rect">
              <a:avLst/>
            </a:prstGeom>
          </p:spPr>
        </p:pic>
      </p:grpSp>
      <p:sp>
        <p:nvSpPr>
          <p:cNvPr id="21" name="object 21"/>
          <p:cNvSpPr txBox="1">
            <a:spLocks noGrp="1"/>
          </p:cNvSpPr>
          <p:nvPr>
            <p:ph type="title"/>
          </p:nvPr>
        </p:nvSpPr>
        <p:spPr>
          <a:prstGeom prst="rect">
            <a:avLst/>
          </a:prstGeom>
        </p:spPr>
        <p:txBody>
          <a:bodyPr vert="horz" wrap="square" lIns="0" tIns="73279" rIns="0" bIns="0" rtlCol="0">
            <a:spAutoFit/>
          </a:bodyPr>
          <a:lstStyle/>
          <a:p>
            <a:pPr marL="193675">
              <a:lnSpc>
                <a:spcPct val="100000"/>
              </a:lnSpc>
              <a:spcBef>
                <a:spcPts val="105"/>
              </a:spcBef>
            </a:pPr>
            <a:r>
              <a:rPr spc="-10" dirty="0"/>
              <a:t>AGENDA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3</a:t>
            </a:fld>
            <a:endParaRPr spc="-50" dirty="0"/>
          </a:p>
        </p:txBody>
      </p:sp>
      <p:sp>
        <p:nvSpPr>
          <p:cNvPr id="23" name="Text Box 22"/>
          <p:cNvSpPr txBox="1"/>
          <p:nvPr/>
        </p:nvSpPr>
        <p:spPr>
          <a:xfrm>
            <a:off x="477611" y="1403494"/>
            <a:ext cx="9051925" cy="2400657"/>
          </a:xfrm>
          <a:prstGeom prst="rect">
            <a:avLst/>
          </a:prstGeom>
          <a:noFill/>
        </p:spPr>
        <p:txBody>
          <a:bodyPr wrap="square" rtlCol="0">
            <a:spAutoFit/>
          </a:bodyPr>
          <a:lstStyle/>
          <a:p>
            <a:pPr algn="just"/>
            <a:r>
              <a:rPr lang="en-US" altLang="en-US" dirty="0">
                <a:latin typeface="Calibri" panose="020F0502020204030204" charset="0"/>
                <a:cs typeface="Calibri" panose="020F0502020204030204" charset="0"/>
              </a:rPr>
              <a:t>In this project, we have embarked on the development of an intuitive and interactive neural style transfer application, aiming to empower users to explore the artistic possibilities inherent in blending the content of one image with the style of another. Our objectives have been carefully crafted to ensure that the application not only facilitates seamless image selection from various sources but also offers customizable hyperparameters for fine-tuning artistic output according to user preferences</a:t>
            </a:r>
            <a:r>
              <a:rPr lang="en-US" altLang="en-US" sz="2000" dirty="0">
                <a:latin typeface="Calibri" panose="020F0502020204030204" charset="0"/>
                <a:cs typeface="Calibri" panose="020F0502020204030204" charset="0"/>
              </a:rPr>
              <a:t>.</a:t>
            </a:r>
          </a:p>
          <a:p>
            <a:pPr algn="just"/>
            <a:endParaRPr lang="en-US" altLang="en-US" sz="2000" dirty="0">
              <a:latin typeface="Calibri" panose="020F0502020204030204" charset="0"/>
              <a:cs typeface="Calibri" panose="020F0502020204030204" charset="0"/>
            </a:endParaRPr>
          </a:p>
          <a:p>
            <a:pPr algn="just"/>
            <a:endParaRPr lang="en-US" altLang="en-US" sz="2000" dirty="0">
              <a:latin typeface="Calibri" panose="020F0502020204030204" charset="0"/>
              <a:cs typeface="Calibri" panose="020F0502020204030204" charset="0"/>
            </a:endParaRPr>
          </a:p>
        </p:txBody>
      </p:sp>
      <p:sp>
        <p:nvSpPr>
          <p:cNvPr id="2" name="TextBox 1">
            <a:extLst>
              <a:ext uri="{FF2B5EF4-FFF2-40B4-BE49-F238E27FC236}">
                <a16:creationId xmlns:a16="http://schemas.microsoft.com/office/drawing/2014/main" id="{232A2BF0-C3A4-5989-A396-735220518A9B}"/>
              </a:ext>
            </a:extLst>
          </p:cNvPr>
          <p:cNvSpPr txBox="1"/>
          <p:nvPr/>
        </p:nvSpPr>
        <p:spPr>
          <a:xfrm>
            <a:off x="1543715" y="3496791"/>
            <a:ext cx="9765730" cy="2585323"/>
          </a:xfrm>
          <a:prstGeom prst="rect">
            <a:avLst/>
          </a:prstGeom>
          <a:noFill/>
        </p:spPr>
        <p:txBody>
          <a:bodyPr wrap="square" rtlCol="0">
            <a:spAutoFit/>
          </a:bodyPr>
          <a:lstStyle/>
          <a:p>
            <a:pPr algn="just"/>
            <a:r>
              <a:rPr lang="en-US" altLang="en-US" sz="1800" dirty="0">
                <a:latin typeface="Calibri" panose="020F0502020204030204" charset="0"/>
                <a:cs typeface="Calibri" panose="020F0502020204030204" charset="0"/>
              </a:rPr>
              <a:t> Leveraging available computational resources, we have implemented intelligent resource allocation mechanisms to optimize processing efficiency, whether utilizing GPU or CPU. Balancing computational speed and output quality has been a focal point, with strategies implemented to strike an equilibrium between the two. Furthermore, our endeavor extends beyond technical intricacies; we aspire to democratize the realm of artistic expression by making neural style transfer accessible to a wider audience through a user-friendly interface. As we progress, rigorous evaluation and testing will validate the application's performance and efficiency, paving the way for deployment and future enhancements to enrich the user experience further.</a:t>
            </a:r>
            <a:endParaRPr lang="en-IN" altLang="en-US" sz="1800" dirty="0">
              <a:latin typeface="Calibri" panose="020F0502020204030204" charset="0"/>
              <a:cs typeface="Calibri" panose="020F0502020204030204" charset="0"/>
            </a:endParaRPr>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7677150" y="13716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8800"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10" dirty="0"/>
              <a:t>PROBLEM</a:t>
            </a:r>
            <a:r>
              <a:rPr sz="4250" dirty="0"/>
              <a:t>	</a:t>
            </a:r>
            <a:r>
              <a:rPr sz="4250" spc="-75" dirty="0"/>
              <a:t>STATEMENT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4</a:t>
            </a:fld>
            <a:endParaRPr spc="-50" dirty="0"/>
          </a:p>
        </p:txBody>
      </p:sp>
      <p:sp>
        <p:nvSpPr>
          <p:cNvPr id="11" name="Text Box 10"/>
          <p:cNvSpPr txBox="1"/>
          <p:nvPr/>
        </p:nvSpPr>
        <p:spPr>
          <a:xfrm>
            <a:off x="838200" y="1905000"/>
            <a:ext cx="6874510" cy="4093428"/>
          </a:xfrm>
          <a:prstGeom prst="rect">
            <a:avLst/>
          </a:prstGeom>
          <a:noFill/>
        </p:spPr>
        <p:txBody>
          <a:bodyPr wrap="square" rtlCol="0">
            <a:spAutoFit/>
          </a:bodyPr>
          <a:lstStyle/>
          <a:p>
            <a:pPr algn="just"/>
            <a:r>
              <a:rPr lang="en-US" sz="2000" dirty="0">
                <a:latin typeface="Calibri" panose="020F0502020204030204" charset="0"/>
                <a:cs typeface="Calibri" panose="020F0502020204030204" charset="0"/>
              </a:rPr>
              <a:t>The project aims to develop an intuitive and interactive application for neural style transfer, enabling users to effortlessly blend content and style images from diverse sources. Leveraging computational resources, the application intelligently allocates tasks to GPU or CPU for efficient execution. Key features include customizable hyperparameters, real-time visualization, and seamless user experience. By addressing resource management challenges, the application aims to balance speed and quality, democratizing artistic creation. Deliverables include a fully functional application with comprehensive documentation. Evaluation and testing will demonstrate performance across varied scenarios and input images.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4785" cy="678180"/>
          </a:xfrm>
          <a:prstGeom prst="rect">
            <a:avLst/>
          </a:prstGeom>
        </p:spPr>
        <p:txBody>
          <a:bodyPr vert="horz" wrap="square" lIns="0" tIns="16510" rIns="0" bIns="0" rtlCol="0">
            <a:spAutoFit/>
          </a:bodyPr>
          <a:lstStyle/>
          <a:p>
            <a:pPr marL="12700">
              <a:lnSpc>
                <a:spcPct val="100000"/>
              </a:lnSpc>
              <a:spcBef>
                <a:spcPts val="130"/>
              </a:spcBef>
              <a:tabLst>
                <a:tab pos="2643505" algn="l"/>
              </a:tabLst>
            </a:pPr>
            <a:r>
              <a:rPr sz="4250" spc="-10" dirty="0"/>
              <a:t>PROJECT</a:t>
            </a:r>
            <a:r>
              <a:rPr sz="4250" dirty="0"/>
              <a:t>	</a:t>
            </a:r>
            <a:r>
              <a:rPr sz="4250" spc="-1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9" name="object 9"/>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5</a:t>
            </a:fld>
            <a:endParaRPr spc="-50" dirty="0"/>
          </a:p>
        </p:txBody>
      </p:sp>
      <p:sp>
        <p:nvSpPr>
          <p:cNvPr id="11" name="Text Box 10"/>
          <p:cNvSpPr txBox="1"/>
          <p:nvPr/>
        </p:nvSpPr>
        <p:spPr>
          <a:xfrm>
            <a:off x="739775" y="1857375"/>
            <a:ext cx="8073390" cy="3785652"/>
          </a:xfrm>
          <a:prstGeom prst="rect">
            <a:avLst/>
          </a:prstGeom>
          <a:noFill/>
        </p:spPr>
        <p:txBody>
          <a:bodyPr wrap="square" rtlCol="0">
            <a:spAutoFit/>
          </a:bodyPr>
          <a:lstStyle/>
          <a:p>
            <a:pPr algn="just"/>
            <a:br>
              <a:rPr lang="en-US" sz="2000" dirty="0"/>
            </a:br>
            <a:r>
              <a:rPr lang="en-US" sz="2000" b="0" i="0" dirty="0">
                <a:solidFill>
                  <a:srgbClr val="0D0D0D"/>
                </a:solidFill>
                <a:effectLst/>
                <a:highlight>
                  <a:srgbClr val="FFFFFF"/>
                </a:highlight>
                <a:latin typeface="Söhne"/>
              </a:rPr>
              <a:t>The project entails creating an intuitive and interactive application for neural style transfer, employing Convolutional Neural Networks (CNNs) to effectively manipulate image features. Users will have the ability to effortlessly select content and style images from diverse sources, with the application intelligently allocating processing tasks to GPU or CPU for efficient execution. Key features include customizable hyperparameters and real-time visualization capabilities, enhancing user experience. Resource management challenges will be addressed to strike a balance between computational speed and output quality. Through rigorous evaluation and testing, the project aims to demonstrate the application's performance and efficiency across various scenarios and input images.</a:t>
            </a:r>
            <a:endParaRPr lang="en-US" sz="2000" dirty="0">
              <a:latin typeface="Calibri" panose="020F0502020204030204" charset="0"/>
              <a:cs typeface="Calibri" panose="020F050202020403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prstGeom prst="rect">
            <a:avLst/>
          </a:prstGeom>
        </p:spPr>
        <p:txBody>
          <a:bodyPr vert="horz" wrap="square" lIns="0" tIns="522858" rIns="0" bIns="0" rtlCol="0">
            <a:spAutoFit/>
          </a:bodyPr>
          <a:lstStyle/>
          <a:p>
            <a:pPr marL="153670">
              <a:lnSpc>
                <a:spcPct val="100000"/>
              </a:lnSpc>
              <a:spcBef>
                <a:spcPts val="130"/>
              </a:spcBef>
            </a:pPr>
            <a:r>
              <a:rPr sz="3200" dirty="0"/>
              <a:t>WHO</a:t>
            </a:r>
            <a:r>
              <a:rPr sz="3200" spc="-245" dirty="0"/>
              <a:t> </a:t>
            </a:r>
            <a:r>
              <a:rPr sz="3200" dirty="0"/>
              <a:t>ARE</a:t>
            </a:r>
            <a:r>
              <a:rPr sz="3200" spc="-70" dirty="0"/>
              <a:t> </a:t>
            </a:r>
            <a:r>
              <a:rPr sz="3200" dirty="0"/>
              <a:t>THE</a:t>
            </a:r>
            <a:r>
              <a:rPr sz="3200" spc="-55" dirty="0"/>
              <a:t> </a:t>
            </a:r>
            <a:r>
              <a:rPr sz="3200" dirty="0"/>
              <a:t>END</a:t>
            </a:r>
            <a:r>
              <a:rPr sz="3200" spc="-70" dirty="0"/>
              <a:t> </a:t>
            </a:r>
            <a:r>
              <a:rPr sz="3200" spc="-10" dirty="0"/>
              <a:t>USERS?</a:t>
            </a:r>
            <a:endParaRPr sz="3200" dirty="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7" name="object 7"/>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6</a:t>
            </a:fld>
            <a:endParaRPr spc="-50" dirty="0"/>
          </a:p>
        </p:txBody>
      </p:sp>
      <p:sp>
        <p:nvSpPr>
          <p:cNvPr id="9" name="Text Box 8"/>
          <p:cNvSpPr txBox="1"/>
          <p:nvPr/>
        </p:nvSpPr>
        <p:spPr>
          <a:xfrm>
            <a:off x="685800" y="1752600"/>
            <a:ext cx="9290685" cy="4247317"/>
          </a:xfrm>
          <a:prstGeom prst="rect">
            <a:avLst/>
          </a:prstGeom>
          <a:noFill/>
        </p:spPr>
        <p:txBody>
          <a:bodyPr wrap="square" rtlCol="0">
            <a:spAutoFit/>
          </a:bodyPr>
          <a:lstStyle/>
          <a:p>
            <a:r>
              <a:rPr lang="en-US" b="1" i="1" dirty="0">
                <a:latin typeface="Calibri" panose="020F0502020204030204" charset="0"/>
                <a:cs typeface="Calibri" panose="020F0502020204030204" charset="0"/>
              </a:rPr>
              <a:t>1. Artists and Designers: </a:t>
            </a:r>
            <a:r>
              <a:rPr lang="en-US" dirty="0">
                <a:latin typeface="Calibri" panose="020F0502020204030204" charset="0"/>
                <a:cs typeface="Calibri" panose="020F0502020204030204" charset="0"/>
              </a:rPr>
              <a:t>Individuals seeking to experiment with different artistic styles and create visually captivating artwork.</a:t>
            </a:r>
          </a:p>
          <a:p>
            <a:r>
              <a:rPr lang="en-US" b="1" i="1" dirty="0">
                <a:latin typeface="Calibri" panose="020F0502020204030204" charset="0"/>
                <a:cs typeface="Calibri" panose="020F0502020204030204" charset="0"/>
              </a:rPr>
              <a:t>2. Photographers: </a:t>
            </a:r>
            <a:r>
              <a:rPr lang="en-US" dirty="0">
                <a:latin typeface="Calibri" panose="020F0502020204030204" charset="0"/>
                <a:cs typeface="Calibri" panose="020F0502020204030204" charset="0"/>
              </a:rPr>
              <a:t>Professionals or hobbyists looking to apply artistic styles to their photographs to enhance their visual appeal.</a:t>
            </a:r>
          </a:p>
          <a:p>
            <a:r>
              <a:rPr lang="en-US" b="1" i="1" dirty="0">
                <a:latin typeface="Calibri" panose="020F0502020204030204" charset="0"/>
                <a:cs typeface="Calibri" panose="020F0502020204030204" charset="0"/>
              </a:rPr>
              <a:t>3. Content Creators: </a:t>
            </a:r>
            <a:r>
              <a:rPr lang="en-US" dirty="0">
                <a:latin typeface="Calibri" panose="020F0502020204030204" charset="0"/>
                <a:cs typeface="Calibri" panose="020F0502020204030204" charset="0"/>
              </a:rPr>
              <a:t>Those interested in generating unique and eye-catching visuals for digital content, such as social media posts, websites, and presentations.</a:t>
            </a:r>
          </a:p>
          <a:p>
            <a:r>
              <a:rPr lang="en-US" b="1" i="1" dirty="0">
                <a:latin typeface="Calibri" panose="020F0502020204030204" charset="0"/>
                <a:cs typeface="Calibri" panose="020F0502020204030204" charset="0"/>
              </a:rPr>
              <a:t>4. Educators and Students: </a:t>
            </a:r>
            <a:r>
              <a:rPr lang="en-US" dirty="0">
                <a:latin typeface="Calibri" panose="020F0502020204030204" charset="0"/>
                <a:cs typeface="Calibri" panose="020F0502020204030204" charset="0"/>
              </a:rPr>
              <a:t>Teachers and students in art and design fields who wish to explore and learn about neural style transfer techniques.</a:t>
            </a:r>
          </a:p>
          <a:p>
            <a:r>
              <a:rPr lang="en-US" b="1" i="1" dirty="0">
                <a:latin typeface="Calibri" panose="020F0502020204030204" charset="0"/>
                <a:cs typeface="Calibri" panose="020F0502020204030204" charset="0"/>
              </a:rPr>
              <a:t>5. Creative Professionals: </a:t>
            </a:r>
            <a:r>
              <a:rPr lang="en-US" dirty="0">
                <a:latin typeface="Calibri" panose="020F0502020204030204" charset="0"/>
                <a:cs typeface="Calibri" panose="020F0502020204030204" charset="0"/>
              </a:rPr>
              <a:t>Professionals working in advertising, marketing, and multimedia production who require innovative visual content for their projects.</a:t>
            </a:r>
          </a:p>
          <a:p>
            <a:r>
              <a:rPr lang="en-US" b="1" i="1" dirty="0">
                <a:latin typeface="Calibri" panose="020F0502020204030204" charset="0"/>
                <a:cs typeface="Calibri" panose="020F0502020204030204" charset="0"/>
              </a:rPr>
              <a:t>6. General Users: </a:t>
            </a:r>
            <a:r>
              <a:rPr lang="en-US" dirty="0">
                <a:latin typeface="Calibri" panose="020F0502020204030204" charset="0"/>
                <a:cs typeface="Calibri" panose="020F0502020204030204" charset="0"/>
              </a:rPr>
              <a:t>Anyone interested in exploring the intersection of art and technology, regardless of their level of expertise in either field.</a:t>
            </a:r>
          </a:p>
          <a:p>
            <a:endParaRPr lang="en-US" dirty="0">
              <a:latin typeface="Calibri" panose="020F0502020204030204" charset="0"/>
              <a:cs typeface="Calibri" panose="020F0502020204030204" charset="0"/>
            </a:endParaRPr>
          </a:p>
          <a:p>
            <a:r>
              <a:rPr lang="en-US" dirty="0">
                <a:latin typeface="Calibri" panose="020F0502020204030204" charset="0"/>
                <a:cs typeface="Calibri" panose="020F0502020204030204" charset="0"/>
              </a:rPr>
              <a:t>These end users span various industries and sectors, highlighting the potential widespread application of the neural style transfer system.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prstGeom prst="rect">
            <a:avLst/>
          </a:prstGeom>
        </p:spPr>
        <p:txBody>
          <a:bodyPr vert="horz" wrap="square" lIns="0" tIns="485775" rIns="0" bIns="0" rtlCol="0">
            <a:spAutoFit/>
          </a:bodyPr>
          <a:lstStyle/>
          <a:p>
            <a:pPr marL="12700">
              <a:lnSpc>
                <a:spcPct val="100000"/>
              </a:lnSpc>
              <a:spcBef>
                <a:spcPts val="105"/>
              </a:spcBef>
            </a:pPr>
            <a:r>
              <a:rPr sz="3600" dirty="0"/>
              <a:t>YOUR</a:t>
            </a:r>
            <a:r>
              <a:rPr sz="3600" spc="-95" dirty="0"/>
              <a:t> </a:t>
            </a:r>
            <a:r>
              <a:rPr sz="3600" spc="-10" dirty="0"/>
              <a:t>SOLUTION</a:t>
            </a:r>
            <a:r>
              <a:rPr sz="3600" spc="-345" dirty="0"/>
              <a:t> </a:t>
            </a:r>
            <a:r>
              <a:rPr sz="3600" dirty="0"/>
              <a:t>AND</a:t>
            </a:r>
            <a:r>
              <a:rPr sz="3600" spc="-20" dirty="0"/>
              <a:t> </a:t>
            </a:r>
            <a:r>
              <a:rPr sz="3600" dirty="0"/>
              <a:t>ITS </a:t>
            </a:r>
            <a:r>
              <a:rPr sz="3600" spc="-20" dirty="0"/>
              <a:t>VALUE</a:t>
            </a:r>
            <a:r>
              <a:rPr sz="3600" spc="-120" dirty="0"/>
              <a:t> </a:t>
            </a:r>
            <a:r>
              <a:rPr sz="3600" spc="-10" dirty="0"/>
              <a:t>PROPOSITION</a:t>
            </a:r>
            <a:endParaRPr sz="3600" dirty="0"/>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7</a:t>
            </a:fld>
            <a:endParaRPr spc="-50" dirty="0"/>
          </a:p>
        </p:txBody>
      </p:sp>
      <p:sp>
        <p:nvSpPr>
          <p:cNvPr id="10" name="Text Box 9"/>
          <p:cNvSpPr txBox="1"/>
          <p:nvPr/>
        </p:nvSpPr>
        <p:spPr>
          <a:xfrm>
            <a:off x="2971800" y="2362200"/>
            <a:ext cx="5715000" cy="3785652"/>
          </a:xfrm>
          <a:prstGeom prst="rect">
            <a:avLst/>
          </a:prstGeom>
          <a:noFill/>
        </p:spPr>
        <p:txBody>
          <a:bodyPr wrap="square" rtlCol="0">
            <a:spAutoFit/>
          </a:bodyPr>
          <a:lstStyle/>
          <a:p>
            <a:r>
              <a:rPr lang="en-US" sz="2000" b="1" i="1" dirty="0"/>
              <a:t>Solution:</a:t>
            </a:r>
          </a:p>
          <a:p>
            <a:endParaRPr lang="en-US" sz="2000" dirty="0"/>
          </a:p>
          <a:p>
            <a:r>
              <a:rPr lang="en-US" sz="2000" dirty="0"/>
              <a:t>Our solution, an intuitive and interactive neural style transfer application, offers users the unprecedented ability to effortlessly blend the content of one image with the style of another, resulting in visually captivating artwork. By leveraging Convolutional Neural Networks (CNNs) and advanced deep learning techniques, our application ensures effective manipulation of image features, enabling users to explore a myriad of artistic possibilities..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prstGeom prst="rect">
            <a:avLst/>
          </a:prstGeom>
        </p:spPr>
        <p:txBody>
          <a:bodyPr vert="horz" wrap="square" lIns="0" tIns="485775" rIns="0" bIns="0" rtlCol="0">
            <a:spAutoFit/>
          </a:bodyPr>
          <a:lstStyle/>
          <a:p>
            <a:pPr marL="12700">
              <a:lnSpc>
                <a:spcPct val="100000"/>
              </a:lnSpc>
              <a:spcBef>
                <a:spcPts val="105"/>
              </a:spcBef>
            </a:pPr>
            <a:r>
              <a:rPr sz="3600" dirty="0"/>
              <a:t>YOUR</a:t>
            </a:r>
            <a:r>
              <a:rPr sz="3600" spc="-95" dirty="0"/>
              <a:t> </a:t>
            </a:r>
            <a:r>
              <a:rPr sz="3600" spc="-10" dirty="0"/>
              <a:t>SOLUTION</a:t>
            </a:r>
            <a:r>
              <a:rPr sz="3600" spc="-345" dirty="0"/>
              <a:t> </a:t>
            </a:r>
            <a:r>
              <a:rPr sz="3600" dirty="0"/>
              <a:t>AND</a:t>
            </a:r>
            <a:r>
              <a:rPr sz="3600" spc="-20" dirty="0"/>
              <a:t> </a:t>
            </a:r>
            <a:r>
              <a:rPr sz="3600" dirty="0"/>
              <a:t>ITS </a:t>
            </a:r>
            <a:r>
              <a:rPr sz="3600" spc="-20" dirty="0"/>
              <a:t>VALUE</a:t>
            </a:r>
            <a:r>
              <a:rPr sz="3600" spc="-120" dirty="0"/>
              <a:t> </a:t>
            </a:r>
            <a:r>
              <a:rPr sz="3600" spc="-10" dirty="0"/>
              <a:t>PROPOSITION</a:t>
            </a:r>
            <a:endParaRPr sz="3600"/>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8" name="object 8"/>
          <p:cNvSpPr txBox="1"/>
          <p:nvPr/>
        </p:nvSpPr>
        <p:spPr>
          <a:xfrm>
            <a:off x="739775" y="6473337"/>
            <a:ext cx="1798955" cy="191770"/>
          </a:xfrm>
          <a:prstGeom prst="rect">
            <a:avLst/>
          </a:prstGeom>
        </p:spPr>
        <p:txBody>
          <a:bodyPr vert="horz" wrap="square" lIns="0" tIns="6985" rIns="0" bIns="0" rtlCol="0">
            <a:spAutoFit/>
          </a:bodyPr>
          <a:lstStyle/>
          <a:p>
            <a:pPr marL="12700">
              <a:lnSpc>
                <a:spcPct val="100000"/>
              </a:lnSpc>
              <a:spcBef>
                <a:spcPts val="55"/>
              </a:spcBef>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50" dirty="0"/>
              <a:t>8</a:t>
            </a:fld>
            <a:endParaRPr spc="-50" dirty="0"/>
          </a:p>
        </p:txBody>
      </p:sp>
      <p:sp>
        <p:nvSpPr>
          <p:cNvPr id="14" name="TextBox 13">
            <a:extLst>
              <a:ext uri="{FF2B5EF4-FFF2-40B4-BE49-F238E27FC236}">
                <a16:creationId xmlns:a16="http://schemas.microsoft.com/office/drawing/2014/main" id="{9A312C83-1C95-E0FA-2D5F-893598A9AC69}"/>
              </a:ext>
            </a:extLst>
          </p:cNvPr>
          <p:cNvSpPr txBox="1"/>
          <p:nvPr/>
        </p:nvSpPr>
        <p:spPr>
          <a:xfrm>
            <a:off x="3581400" y="1828800"/>
            <a:ext cx="5181600" cy="4247317"/>
          </a:xfrm>
          <a:prstGeom prst="rect">
            <a:avLst/>
          </a:prstGeom>
          <a:noFill/>
        </p:spPr>
        <p:txBody>
          <a:bodyPr wrap="square" rtlCol="0">
            <a:spAutoFit/>
          </a:bodyPr>
          <a:lstStyle/>
          <a:p>
            <a:r>
              <a:rPr lang="en-US" b="1" i="1" dirty="0"/>
              <a:t>Value Proposition:</a:t>
            </a:r>
          </a:p>
          <a:p>
            <a:endParaRPr lang="en-US" b="1" dirty="0"/>
          </a:p>
          <a:p>
            <a:r>
              <a:rPr lang="en-US" dirty="0"/>
              <a:t>Our application's value proposition lies in its ability to empower users to effortlessly create visually captivating artwork through neural style transfer. By offering a user-friendly interface, flexible image selection, real-time visualization, and efficient processing, we enhance the artistic experience. Customizable parameters ensure tailored results, while optimized resource utilization balances speed and quality. Ultimately, our solution democratizes artistic expression, making neural style transfer accessible to a wider audience and delivering tangible value through creativity and innovation.</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dirty="0">
                <a:solidFill>
                  <a:srgbClr val="2D83C3"/>
                </a:solidFill>
                <a:latin typeface="Trebuchet MS" panose="020B0603020202020204"/>
                <a:cs typeface="Trebuchet MS" panose="020B0603020202020204"/>
              </a:rPr>
              <a:t>3/21/2024</a:t>
            </a:r>
            <a:r>
              <a:rPr sz="1100" spc="180" dirty="0">
                <a:solidFill>
                  <a:srgbClr val="2D83C3"/>
                </a:solidFill>
                <a:latin typeface="Trebuchet MS" panose="020B0603020202020204"/>
                <a:cs typeface="Trebuchet MS" panose="020B0603020202020204"/>
              </a:rPr>
              <a:t>  </a:t>
            </a:r>
            <a:r>
              <a:rPr sz="1100" b="1" dirty="0">
                <a:solidFill>
                  <a:srgbClr val="2D83C3"/>
                </a:solidFill>
                <a:latin typeface="Trebuchet MS" panose="020B0603020202020204"/>
                <a:cs typeface="Trebuchet MS" panose="020B0603020202020204"/>
              </a:rPr>
              <a:t>Annual</a:t>
            </a:r>
            <a:r>
              <a:rPr sz="1100" b="1" spc="-75" dirty="0">
                <a:solidFill>
                  <a:srgbClr val="2D83C3"/>
                </a:solidFill>
                <a:latin typeface="Trebuchet MS" panose="020B0603020202020204"/>
                <a:cs typeface="Trebuchet MS" panose="020B0603020202020204"/>
              </a:rPr>
              <a:t> </a:t>
            </a:r>
            <a:r>
              <a:rPr sz="1100" b="1" spc="-10" dirty="0">
                <a:solidFill>
                  <a:srgbClr val="2D83C3"/>
                </a:solidFill>
                <a:latin typeface="Trebuchet MS" panose="020B0603020202020204"/>
                <a:cs typeface="Trebuchet MS" panose="020B0603020202020204"/>
              </a:rPr>
              <a:t>Review</a:t>
            </a:r>
            <a:endParaRPr sz="1100">
              <a:latin typeface="Trebuchet MS" panose="020B0603020202020204"/>
              <a:cs typeface="Trebuchet MS" panose="020B0603020202020204"/>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prstGeom prst="rect">
            <a:avLst/>
          </a:prstGeom>
        </p:spPr>
        <p:txBody>
          <a:bodyPr vert="horz" wrap="square" lIns="0" tIns="286004" rIns="0" bIns="0" rtlCol="0">
            <a:spAutoFit/>
          </a:bodyPr>
          <a:lstStyle/>
          <a:p>
            <a:pPr marL="193675">
              <a:lnSpc>
                <a:spcPct val="100000"/>
              </a:lnSpc>
              <a:spcBef>
                <a:spcPts val="130"/>
              </a:spcBef>
            </a:pPr>
            <a:r>
              <a:rPr sz="4250" dirty="0"/>
              <a:t>THE</a:t>
            </a:r>
            <a:r>
              <a:rPr sz="4250" spc="20" dirty="0"/>
              <a:t> </a:t>
            </a:r>
            <a:r>
              <a:rPr sz="4250" dirty="0"/>
              <a:t>WOW</a:t>
            </a:r>
            <a:r>
              <a:rPr sz="4250" spc="90" dirty="0"/>
              <a:t> </a:t>
            </a:r>
            <a:r>
              <a:rPr sz="4250" dirty="0"/>
              <a:t>IN YOUR </a:t>
            </a:r>
            <a:r>
              <a:rPr sz="4250" spc="-10" dirty="0"/>
              <a:t>SOLUTION</a:t>
            </a:r>
            <a:endParaRPr sz="4250"/>
          </a:p>
        </p:txBody>
      </p:sp>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25" dirty="0"/>
              <a:t>9</a:t>
            </a:fld>
            <a:endParaRPr spc="-25" dirty="0"/>
          </a:p>
        </p:txBody>
      </p:sp>
      <p:sp>
        <p:nvSpPr>
          <p:cNvPr id="9" name="Text Box 8"/>
          <p:cNvSpPr txBox="1"/>
          <p:nvPr/>
        </p:nvSpPr>
        <p:spPr>
          <a:xfrm>
            <a:off x="370013" y="1219200"/>
            <a:ext cx="11755311" cy="2991020"/>
          </a:xfrm>
          <a:prstGeom prst="rect">
            <a:avLst/>
          </a:prstGeom>
          <a:noFill/>
        </p:spPr>
        <p:txBody>
          <a:bodyPr wrap="square" rtlCol="0">
            <a:noAutofit/>
          </a:bodyPr>
          <a:lstStyle/>
          <a:p>
            <a:r>
              <a:rPr lang="en-US" altLang="en-US" b="1" i="1" dirty="0"/>
              <a:t>1. Seamless Blending: </a:t>
            </a:r>
            <a:r>
              <a:rPr lang="en-US" altLang="en-US" dirty="0"/>
              <a:t>Our application seamlessly blends the content of one image with the style of another, creating visually stunning artwork with just a few clicks.</a:t>
            </a:r>
          </a:p>
          <a:p>
            <a:r>
              <a:rPr lang="en-US" altLang="en-US" b="1" i="1" dirty="0"/>
              <a:t>2. Real-time Visualization: </a:t>
            </a:r>
            <a:r>
              <a:rPr lang="en-US" altLang="en-US" dirty="0"/>
              <a:t>Users can witness the style transfer process in real-time, providing immediate feedback and enabling iterative refinement of their creations.</a:t>
            </a:r>
          </a:p>
          <a:p>
            <a:r>
              <a:rPr lang="en-US" altLang="en-US" b="1" i="1" dirty="0"/>
              <a:t>3. Flexible Image Selection: </a:t>
            </a:r>
            <a:r>
              <a:rPr lang="en-US" altLang="en-US" dirty="0"/>
              <a:t>With the ability to select content and style images from various sources, including URLs and local uploads, users have unparalleled freedom in their artistic exploration.</a:t>
            </a:r>
          </a:p>
          <a:p>
            <a:r>
              <a:rPr lang="en-US" altLang="en-US" b="1" i="1" dirty="0"/>
              <a:t>4. Customizable Parameters: </a:t>
            </a:r>
            <a:r>
              <a:rPr lang="en-US" altLang="en-US" dirty="0"/>
              <a:t>Our application offers customizable hyperparameters such as iteration count, image dimensions, and loss weights, allowing users to fine-tune their artistic output according to their preferences.</a:t>
            </a:r>
          </a:p>
          <a:p>
            <a:endParaRPr lang="en-US" altLang="en-US" dirty="0"/>
          </a:p>
          <a:p>
            <a:endParaRPr lang="en-IN" altLang="en-US" dirty="0"/>
          </a:p>
        </p:txBody>
      </p:sp>
      <p:sp>
        <p:nvSpPr>
          <p:cNvPr id="12" name="TextBox 11">
            <a:extLst>
              <a:ext uri="{FF2B5EF4-FFF2-40B4-BE49-F238E27FC236}">
                <a16:creationId xmlns:a16="http://schemas.microsoft.com/office/drawing/2014/main" id="{0F10453A-0F5B-5F91-AF30-49A285C8C8AE}"/>
              </a:ext>
            </a:extLst>
          </p:cNvPr>
          <p:cNvSpPr txBox="1"/>
          <p:nvPr/>
        </p:nvSpPr>
        <p:spPr>
          <a:xfrm>
            <a:off x="2562034" y="3809005"/>
            <a:ext cx="9534906" cy="2862322"/>
          </a:xfrm>
          <a:prstGeom prst="rect">
            <a:avLst/>
          </a:prstGeom>
          <a:noFill/>
        </p:spPr>
        <p:txBody>
          <a:bodyPr wrap="square" rtlCol="0">
            <a:spAutoFit/>
          </a:bodyPr>
          <a:lstStyle/>
          <a:p>
            <a:r>
              <a:rPr lang="en-US" altLang="en-US" b="1" i="1" dirty="0"/>
              <a:t>5.Efficient Processing: </a:t>
            </a:r>
            <a:r>
              <a:rPr lang="en-US" altLang="en-US" dirty="0"/>
              <a:t>Leveraging advanced deep learning techniques and optimized resource utilization, our solution ensures efficient execution of style transfer operations, delivering high-quality results in a timely manner.</a:t>
            </a:r>
          </a:p>
          <a:p>
            <a:r>
              <a:rPr lang="en-US" altLang="en-US" b="1" i="1" dirty="0"/>
              <a:t>6. User-Centric Design: </a:t>
            </a:r>
            <a:r>
              <a:rPr lang="en-US" altLang="en-US" dirty="0"/>
              <a:t>Designed with the user in mind, our application features an intuitive interface and comprehensive feature set, catering to the needs of artists, photographers, content creators, educators, and general users alike.</a:t>
            </a:r>
          </a:p>
          <a:p>
            <a:r>
              <a:rPr lang="en-US" altLang="en-US" b="1" i="1" dirty="0"/>
              <a:t>7. Democratizing Artistic Expression: </a:t>
            </a:r>
            <a:r>
              <a:rPr lang="en-US" altLang="en-US" dirty="0"/>
              <a:t>By making neural style transfer accessible to a wider audience and simplifying the creation of visually captivating artwork, our solution democratizes artistic expression, inspiring creativity and innovation.</a:t>
            </a:r>
            <a:endParaRPr lang="en-IN" altLang="en-US" dirty="0"/>
          </a:p>
          <a:p>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6FC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1431</Words>
  <Application>Microsoft Office PowerPoint</Application>
  <PresentationFormat>Widescreen</PresentationFormat>
  <Paragraphs>86</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Calibri</vt:lpstr>
      <vt:lpstr>Söhne</vt:lpstr>
      <vt:lpstr>Trebuchet MS</vt:lpstr>
      <vt:lpstr>Office Theme</vt:lpstr>
      <vt:lpstr>PowerPoint Presentation</vt:lpstr>
      <vt:lpstr>PROJECT TITLE</vt:lpstr>
      <vt:lpstr>AGENDA</vt:lpstr>
      <vt:lpstr>PROBLEM STATEMENT</vt:lpstr>
      <vt:lpstr>PROJECT OVERVIEW</vt:lpstr>
      <vt:lpstr>WHO ARE THE END USERS?</vt:lpstr>
      <vt:lpstr>YOUR SOLUTION AND ITS VALUE PROPOSITION</vt:lpstr>
      <vt:lpstr>YOUR SOLUTION AND ITS VALUE PROPOSITION</vt:lpstr>
      <vt:lpstr>THE WOW IN YOUR SOLUTION</vt:lpstr>
      <vt:lpstr>MODELLING</vt:lpstr>
      <vt:lpstr>MODELLING</vt:lpstr>
      <vt:lpstr>RESULTS</vt:lpstr>
      <vt:lpstr>RESULTS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Rachitaa Sai</cp:lastModifiedBy>
  <cp:revision>11</cp:revision>
  <dcterms:created xsi:type="dcterms:W3CDTF">2024-04-01T11:13:56Z</dcterms:created>
  <dcterms:modified xsi:type="dcterms:W3CDTF">2024-04-27T17:15:18Z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2024-03-21T05:30:00Z</vt:filetime>
  </property>
  <property fmtid="{D5CDD505-2E9C-101B-9397-08002B2CF9AE}" pid="3" name="LastSaved">
    <vt:filetime>2024-04-01T05:30:00Z</vt:filetime>
  </property>
  <property fmtid="{D5CDD505-2E9C-101B-9397-08002B2CF9AE}" pid="4" name="Producer">
    <vt:lpwstr>3-Heights(TM) PDF Security Shell 4.8.25.2 (http://www.pdf-tools.com)</vt:lpwstr>
  </property>
  <property fmtid="{D5CDD505-2E9C-101B-9397-08002B2CF9AE}" pid="5" name="ICV">
    <vt:lpwstr>5E342CF4E6434C0DBC12AD1DC255A89C_12</vt:lpwstr>
  </property>
  <property fmtid="{D5CDD505-2E9C-101B-9397-08002B2CF9AE}" pid="6" name="KSOProductBuildVer">
    <vt:lpwstr>1033-12.2.0.13472</vt:lpwstr>
  </property>
</Properties>
</file>